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notesMasterIdLst>
    <p:notesMasterId r:id="rId9"/>
  </p:notesMasterIdLst>
  <p:sldIdLst>
    <p:sldId id="2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CB555-FD52-47CF-B999-F6D9A8B0E764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F8948-B335-4BCF-93EF-4B51056FED8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437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F8948-B335-4BCF-93EF-4B51056FED8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5436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F1D2D-1D52-26AC-7BBD-DC33F6A8E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BA750-A3B3-57A2-EB2B-BB9CD56F6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5B0BF-83A5-B55D-3132-2342B35D0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63E0D-9706-DBC9-5AE8-A87E5535A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26F48-EC56-426E-FCF3-CE80484F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440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B583B-3DEF-08DC-2FC7-5A1158B3C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1405D-9C13-C5A2-0BD0-7A826334F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C4301-BF3D-5753-0231-774AA598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2A492-851B-DF07-5A72-4EF0949DA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510FC-B7C9-1BFE-B7AC-2C147F3AE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607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31950-980B-B6FE-D868-ECAA03402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B7ED4-CD1B-88AA-0609-4B424A059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14E2C-D0B4-D79D-A321-419B97A5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4349C-EA2B-6AA7-915B-F8EA9970E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716E9-247F-91FD-86E1-3FFCC792C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0031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EBF5F-D0E7-9498-0B73-6BBABD7BC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B615C-E083-9D9C-9501-55EFCCC13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2A7FEA-FC4F-9D6E-E5C2-16044E0B9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16BB38-AB0C-2321-2538-D10AB7FE9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0F9B3-0968-79FA-F72B-95E92B6AA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A65A5-01C4-8EA8-C492-EDBC4E34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950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16491-17CC-8807-9F7D-F45C13983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F247E-BA19-B2C2-8E6A-1F45F7811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9AD487-844A-15BE-07BD-9B925004E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106720-D9F8-D8F6-9319-DB8DB8FD3A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AC53ED-0D4B-1B81-CA8D-8AA9E4B8CC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375435-4EB0-65AB-EE0E-2FC3D903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D6B6F6-18AD-1805-FD65-7D14A8F2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AE5B71-EDB9-7571-007C-D80A58933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1264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1FA4-C2A4-0F68-73FC-6D151CF71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41901-6E8E-1D5F-C21D-5189D2257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ED9C26-2019-BA69-A296-45B58A62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2B8D28-C000-1B4B-93C8-7C7C9C6D7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349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7C2287-2C54-4975-3AA3-7E5F14735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1B6029-9D29-3666-FCA2-999B59068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694A6-B05C-4AE0-38F4-19D12173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384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DCABB-CC56-8F30-E895-AEDC6091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62562-45BC-B091-E2C5-6D4641BB6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379AF-EE36-B905-AAC3-F4187E0A9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DCC6E0-B1F7-BEFB-8E86-174D3F8E8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8AF60-657F-EFF2-92F6-0271292F8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C540F-9AEB-557D-6C48-6C64B822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564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8216-3900-124E-BFDD-CBA13722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79EFB9-7A64-5A23-C233-49105A105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5EAFB-1CBF-CA37-7CA0-63CAFC256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2CCA8-62C1-9A98-653B-31F31750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4C96BC-BDAB-0E08-A6B4-B61DB2D54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1209B-E463-67C8-8AF3-020D71014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95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BFACD-B47D-BBE7-506F-513EFE34A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E64B68-8405-7049-ABC4-C7ED1464DF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D83E2-912A-9CCB-2AD0-E8482A5A5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94000-1911-8195-3796-E1EF50605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92D04-EBF9-06DD-6DB6-BA7FA2948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320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C25761-AD67-D18F-2A1C-EC26A4804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03B813-72C0-C597-7C03-DBEF5A4CD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EFF15-7FC6-3C26-6CC3-42C421520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76402-773E-9A73-39E4-0D7B97252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E3CB9-CB7A-4BB0-4870-F4451EACE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98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D27D31-5ED1-5826-6952-7CB35F1B6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30959-E5A7-BFEC-DD68-981964C39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08313-3C27-64B9-8B2A-19A274B265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10F7A3-F6A9-473D-B6E8-533957BBDD8E}" type="datetimeFigureOut">
              <a:rPr lang="en-AU" smtClean="0"/>
              <a:t>15/09/26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963AF-B821-4F9A-187D-8A1AF2B592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C158E-BB38-8376-EBA8-604A1C2FF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8AF60-5B0B-43B5-9699-2DAB3FA60A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1048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s://daf.nt.gov.au/plants/research-and-development/horticulture/mangoes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338E850-87FC-FF00-3AFC-5C3F36466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92" y="144679"/>
            <a:ext cx="5201222" cy="899225"/>
          </a:xfrm>
        </p:spPr>
        <p:txBody>
          <a:bodyPr/>
          <a:lstStyle/>
          <a:p>
            <a:r>
              <a:rPr lang="en-AU" b="1" dirty="0"/>
              <a:t>Field Identification of Mango Twig Tip Dieback (MTTD)</a:t>
            </a:r>
          </a:p>
          <a:p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8BA4F6-2F6B-3D21-5B48-2BF63ED98E0B}"/>
              </a:ext>
            </a:extLst>
          </p:cNvPr>
          <p:cNvSpPr txBox="1"/>
          <p:nvPr/>
        </p:nvSpPr>
        <p:spPr>
          <a:xfrm>
            <a:off x="164996" y="929980"/>
            <a:ext cx="3210227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/>
              <a:t>LOOK FOR THE SIGNS — THEN LOOK AT THE STEM</a:t>
            </a:r>
          </a:p>
          <a:p>
            <a:r>
              <a:rPr lang="en-AU" sz="1100" dirty="0"/>
              <a:t>Single or multiple wilted (a), yellow (b), dessicated or dead leaves (c), leaf blight-necrotic leaf spots (d), gummosis (e) or terminal dieback (f) can all be supporting signs that MTTD may be present.</a:t>
            </a:r>
          </a:p>
          <a:p>
            <a:r>
              <a:rPr lang="en-AU" sz="1100" dirty="0"/>
              <a:t>These symptoms should prompt a closer inspection of the associated twig.</a:t>
            </a:r>
          </a:p>
          <a:p>
            <a:endParaRPr lang="en-AU" sz="1100" dirty="0"/>
          </a:p>
          <a:p>
            <a:r>
              <a:rPr lang="en-AU" sz="1100" b="1" dirty="0"/>
              <a:t>The characteristic feature to look for is a DARK, UNILATERAL LESION running along ONE SIDE of the stem (g-j).</a:t>
            </a:r>
          </a:p>
          <a:p>
            <a:r>
              <a:rPr lang="en-AU" sz="1100" b="1" dirty="0"/>
              <a:t>The unilateral stem lesion is what typifies MTTD.</a:t>
            </a:r>
          </a:p>
          <a:p>
            <a:endParaRPr lang="en-AU" sz="1100" b="1" dirty="0"/>
          </a:p>
          <a:p>
            <a:r>
              <a:rPr lang="en-AU" sz="1100" b="1" dirty="0"/>
              <a:t>Differing Features of MTTD and Common Dieback</a:t>
            </a:r>
          </a:p>
          <a:p>
            <a:pPr lvl="0"/>
            <a:r>
              <a:rPr lang="en-AU" sz="1100" b="1" dirty="0"/>
              <a:t>Common dieback:</a:t>
            </a:r>
            <a:r>
              <a:rPr lang="en-AU" sz="1100" dirty="0"/>
              <a:t> Lesions tend to be </a:t>
            </a:r>
            <a:r>
              <a:rPr lang="en-AU" sz="1100" b="1" dirty="0"/>
              <a:t>circumferential</a:t>
            </a:r>
            <a:r>
              <a:rPr lang="en-AU" sz="1100" dirty="0"/>
              <a:t>, occur sporadically and remain largely confined to individual twigs in comparison to MTTD, which has greater propensity to spread to neighbouring twigs, resulting in repeated infections and progressive canopy loss.</a:t>
            </a:r>
            <a:endParaRPr lang="en-AU" sz="1100" b="1" dirty="0"/>
          </a:p>
          <a:p>
            <a:endParaRPr lang="en-AU" sz="1100" b="1" dirty="0"/>
          </a:p>
          <a:p>
            <a:r>
              <a:rPr lang="en-AU" sz="1100" dirty="0"/>
              <a:t>These are field identification characteristics and do not replace laboratory confirmation of the disease or causal pathogen.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EF3245D-A018-0DBF-4E35-FCE8DFBC2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79913" y="4657238"/>
            <a:ext cx="2077825" cy="1945859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FE48ED73-47BF-276B-D22B-8C27014C74A1}"/>
              </a:ext>
            </a:extLst>
          </p:cNvPr>
          <p:cNvGrpSpPr/>
          <p:nvPr/>
        </p:nvGrpSpPr>
        <p:grpSpPr>
          <a:xfrm>
            <a:off x="5418041" y="188921"/>
            <a:ext cx="1535725" cy="2076753"/>
            <a:chOff x="5445364" y="439405"/>
            <a:chExt cx="1535725" cy="204763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A2517F8-F00F-35EA-C895-37404B1EF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89410" y="695359"/>
              <a:ext cx="2047633" cy="1535725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3F2FA23-1A9B-7A3E-EEE5-A88797ED86D6}"/>
                </a:ext>
              </a:extLst>
            </p:cNvPr>
            <p:cNvSpPr txBox="1"/>
            <p:nvPr/>
          </p:nvSpPr>
          <p:spPr>
            <a:xfrm>
              <a:off x="5477484" y="2077193"/>
              <a:ext cx="188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>
                  <a:solidFill>
                    <a:schemeClr val="bg1"/>
                  </a:solidFill>
                </a:rPr>
                <a:t>a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F46345C-1EB4-720A-EA66-D3528DF4F5AB}"/>
              </a:ext>
            </a:extLst>
          </p:cNvPr>
          <p:cNvGrpSpPr/>
          <p:nvPr/>
        </p:nvGrpSpPr>
        <p:grpSpPr>
          <a:xfrm>
            <a:off x="7068149" y="188921"/>
            <a:ext cx="1512103" cy="2106195"/>
            <a:chOff x="7145062" y="418451"/>
            <a:chExt cx="1512103" cy="208819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74CEC58-DE02-DFA2-9E67-2DE30AD7B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877297" y="686216"/>
              <a:ext cx="2047633" cy="151210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682508F-A45F-0B0B-1011-76C39828B41A}"/>
                </a:ext>
              </a:extLst>
            </p:cNvPr>
            <p:cNvSpPr txBox="1"/>
            <p:nvPr/>
          </p:nvSpPr>
          <p:spPr>
            <a:xfrm>
              <a:off x="7233560" y="2106532"/>
              <a:ext cx="2811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>
                  <a:solidFill>
                    <a:schemeClr val="bg1"/>
                  </a:solidFill>
                </a:rPr>
                <a:t>b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80D4282-C48C-E11B-9E01-D0465EFBC778}"/>
              </a:ext>
            </a:extLst>
          </p:cNvPr>
          <p:cNvGrpSpPr/>
          <p:nvPr/>
        </p:nvGrpSpPr>
        <p:grpSpPr>
          <a:xfrm>
            <a:off x="8720879" y="194188"/>
            <a:ext cx="1535584" cy="2092886"/>
            <a:chOff x="8810033" y="418451"/>
            <a:chExt cx="1535584" cy="209288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D8E06A0-E0BB-8EB0-ACC7-8EFDCAEAF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10033" y="418451"/>
              <a:ext cx="1535584" cy="2047633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9FA75D-7986-9973-651D-4EA2267C2FD7}"/>
                </a:ext>
              </a:extLst>
            </p:cNvPr>
            <p:cNvSpPr txBox="1"/>
            <p:nvPr/>
          </p:nvSpPr>
          <p:spPr>
            <a:xfrm>
              <a:off x="8852977" y="2111227"/>
              <a:ext cx="606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>
                  <a:solidFill>
                    <a:schemeClr val="bg1"/>
                  </a:solidFill>
                </a:rPr>
                <a:t>c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C90339B-6C21-15ED-901B-890134D690E3}"/>
              </a:ext>
            </a:extLst>
          </p:cNvPr>
          <p:cNvGrpSpPr/>
          <p:nvPr/>
        </p:nvGrpSpPr>
        <p:grpSpPr>
          <a:xfrm>
            <a:off x="10377887" y="209335"/>
            <a:ext cx="1619526" cy="2088191"/>
            <a:chOff x="10498485" y="389111"/>
            <a:chExt cx="1619526" cy="208819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95830E4-D214-8B61-584A-3873007A2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98485" y="389111"/>
              <a:ext cx="1619526" cy="2057413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37F385B-03C4-DF26-9A2C-8D6E4683F9CC}"/>
                </a:ext>
              </a:extLst>
            </p:cNvPr>
            <p:cNvSpPr txBox="1"/>
            <p:nvPr/>
          </p:nvSpPr>
          <p:spPr>
            <a:xfrm>
              <a:off x="10548426" y="2077192"/>
              <a:ext cx="5122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>
                  <a:solidFill>
                    <a:schemeClr val="bg1"/>
                  </a:solidFill>
                </a:rPr>
                <a:t>d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71C1AA7-12AE-76FF-F32F-798F8E3AC286}"/>
              </a:ext>
            </a:extLst>
          </p:cNvPr>
          <p:cNvGrpSpPr/>
          <p:nvPr/>
        </p:nvGrpSpPr>
        <p:grpSpPr>
          <a:xfrm>
            <a:off x="5429147" y="2374527"/>
            <a:ext cx="1535725" cy="2075420"/>
            <a:chOff x="5473479" y="2559192"/>
            <a:chExt cx="1535725" cy="207841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5077BC8-EF57-C282-46A9-836E91C47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217525" y="2815146"/>
              <a:ext cx="2047633" cy="1535725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DD51EB7-3137-C2CE-6489-ECBA95EE9E99}"/>
                </a:ext>
              </a:extLst>
            </p:cNvPr>
            <p:cNvSpPr txBox="1"/>
            <p:nvPr/>
          </p:nvSpPr>
          <p:spPr>
            <a:xfrm>
              <a:off x="5540317" y="4237493"/>
              <a:ext cx="5122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>
                  <a:solidFill>
                    <a:schemeClr val="bg1"/>
                  </a:solidFill>
                </a:rPr>
                <a:t>e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F9333E4-DDC9-89F1-2B55-0C15088AA49B}"/>
              </a:ext>
            </a:extLst>
          </p:cNvPr>
          <p:cNvSpPr txBox="1"/>
          <p:nvPr/>
        </p:nvSpPr>
        <p:spPr>
          <a:xfrm>
            <a:off x="7258564" y="4237493"/>
            <a:ext cx="512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f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F1DF0C2-5A83-C826-9A44-DE5D97E6CFE0}"/>
              </a:ext>
            </a:extLst>
          </p:cNvPr>
          <p:cNvGrpSpPr/>
          <p:nvPr/>
        </p:nvGrpSpPr>
        <p:grpSpPr>
          <a:xfrm>
            <a:off x="7056030" y="2373923"/>
            <a:ext cx="1535725" cy="2113187"/>
            <a:chOff x="7123506" y="2531405"/>
            <a:chExt cx="1512103" cy="211120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6B96F299-5903-91B2-D9D4-F1E1AD1A5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23506" y="2531405"/>
              <a:ext cx="1512103" cy="2075420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D21130-C614-8969-C71F-678E021AEF0A}"/>
                </a:ext>
              </a:extLst>
            </p:cNvPr>
            <p:cNvSpPr txBox="1"/>
            <p:nvPr/>
          </p:nvSpPr>
          <p:spPr>
            <a:xfrm>
              <a:off x="7198009" y="4242874"/>
              <a:ext cx="555311" cy="399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>
                  <a:solidFill>
                    <a:schemeClr val="bg1"/>
                  </a:solidFill>
                </a:rPr>
                <a:t>f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A2F7807-404D-DDD7-DB59-54C9B0C7230E}"/>
              </a:ext>
            </a:extLst>
          </p:cNvPr>
          <p:cNvGrpSpPr/>
          <p:nvPr/>
        </p:nvGrpSpPr>
        <p:grpSpPr>
          <a:xfrm>
            <a:off x="8706535" y="2374526"/>
            <a:ext cx="3290878" cy="4274139"/>
            <a:chOff x="8715310" y="2374525"/>
            <a:chExt cx="3190288" cy="420489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C8F0FE-24FA-E0C3-A9B3-E41DD6F24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208006" y="2881829"/>
              <a:ext cx="4204895" cy="3190288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07F2FC4-6C6F-C330-1602-50DB742419D7}"/>
                </a:ext>
              </a:extLst>
            </p:cNvPr>
            <p:cNvSpPr txBox="1"/>
            <p:nvPr/>
          </p:nvSpPr>
          <p:spPr>
            <a:xfrm>
              <a:off x="8861195" y="6074731"/>
              <a:ext cx="3770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>
                  <a:solidFill>
                    <a:schemeClr val="bg1"/>
                  </a:solidFill>
                </a:rPr>
                <a:t>g</a:t>
              </a:r>
            </a:p>
          </p:txBody>
        </p:sp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B67CC06F-6282-0393-C3DC-EF386C8CDC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0096" y="4077362"/>
            <a:ext cx="2142734" cy="310561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2551ED2A-E3D2-03F7-75DD-825F18EE282B}"/>
              </a:ext>
            </a:extLst>
          </p:cNvPr>
          <p:cNvSpPr txBox="1"/>
          <p:nvPr/>
        </p:nvSpPr>
        <p:spPr>
          <a:xfrm>
            <a:off x="6803679" y="6285923"/>
            <a:ext cx="264470" cy="373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h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76E9D3D-B3DD-4165-22AD-98DA35E83597}"/>
              </a:ext>
            </a:extLst>
          </p:cNvPr>
          <p:cNvSpPr txBox="1"/>
          <p:nvPr/>
        </p:nvSpPr>
        <p:spPr>
          <a:xfrm>
            <a:off x="3757324" y="6323687"/>
            <a:ext cx="28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/>
              <a:t>i</a:t>
            </a:r>
            <a:endParaRPr lang="en-AU" dirty="0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669D7DDE-D1B2-A2BB-D212-4451FE4C6B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38657" y="984730"/>
            <a:ext cx="1887212" cy="3434484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65AC17AD-CF58-23C4-2A38-CF5A765CC7B5}"/>
              </a:ext>
            </a:extLst>
          </p:cNvPr>
          <p:cNvSpPr txBox="1"/>
          <p:nvPr/>
        </p:nvSpPr>
        <p:spPr>
          <a:xfrm>
            <a:off x="3497344" y="3970025"/>
            <a:ext cx="413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j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B3F8D8-4BDF-31AE-70AC-678542357850}"/>
              </a:ext>
            </a:extLst>
          </p:cNvPr>
          <p:cNvSpPr txBox="1"/>
          <p:nvPr/>
        </p:nvSpPr>
        <p:spPr>
          <a:xfrm>
            <a:off x="165519" y="5577329"/>
            <a:ext cx="349906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/>
              <a:t>Further information:</a:t>
            </a:r>
          </a:p>
          <a:p>
            <a:r>
              <a:rPr lang="en-AU" sz="1100" b="1" dirty="0">
                <a:hlinkClick r:id="rId13"/>
              </a:rPr>
              <a:t>https://daf.nt.gov.au/plants/research-and-development/horticulture/mangoes</a:t>
            </a:r>
            <a:endParaRPr lang="en-AU" sz="1100" b="1" dirty="0"/>
          </a:p>
          <a:p>
            <a:endParaRPr lang="en-AU" sz="1100" b="1" dirty="0"/>
          </a:p>
          <a:p>
            <a:r>
              <a:rPr lang="en-AU" sz="1100" b="1" dirty="0"/>
              <a:t>Plant Industries</a:t>
            </a:r>
            <a:r>
              <a:rPr lang="en-AU" sz="1100" dirty="0"/>
              <a:t>, </a:t>
            </a:r>
          </a:p>
          <a:p>
            <a:r>
              <a:rPr lang="en-AU" sz="1100" dirty="0"/>
              <a:t>NT Department of Agriculture and Fisheries                    Ph: 89992019</a:t>
            </a:r>
          </a:p>
          <a:p>
            <a:endParaRPr lang="en-AU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EDD9C3-688E-FC39-8395-05426FD872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99290" y="5915025"/>
            <a:ext cx="1674265" cy="60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19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utcome xmlns="1b8c0a49-ea58-4147-9e96-16858e840cdc">Director approved </Outcome>
    <Due_x0020_date xmlns="1b8c0a49-ea58-4147-9e96-16858e840cdc">2026-09-16T14:30:00+00:00</Due_x0020_date>
    <Team_x0020_leader xmlns="1b8c0a49-ea58-4147-9e96-16858e840cdc">
      <UserInfo>
        <DisplayName/>
        <AccountId xsi:nil="true"/>
        <AccountType/>
      </UserInfo>
    </Team_x0020_leader>
    <Submit_x0020_for_x0020_approval xmlns="1b8c0a49-ea58-4147-9e96-16858e840cdc">false</Submit_x0020_for_x0020_approval>
    <Co_x002d_authors xmlns="1b8c0a49-ea58-4147-9e96-16858e840cdc">
      <UserInfo>
        <DisplayName>i:0#.w|prod\rehri</DisplayName>
        <AccountId>3336</AccountId>
        <AccountType/>
      </UserInfo>
    </Co_x002d_authors>
    <Type_x0020_of_x0020_publication xmlns="1b8c0a49-ea58-4147-9e96-16858e840cdc">Information sheet/fact sheet</Type_x0020_of_x0020_publication>
    <TaxCatchAll xmlns="661b0c67-b0ee-4f81-958f-4371bca91b09"/>
    <Comments xmlns="1b8c0a49-ea58-4147-9e96-16858e840cdc">Muhammad Sohail Mazhar (Approve) 8/09/2026 2:34 PM - 8/09/2026 2:45 PM
(Muhammad Sohail Mazhar) 
Alan Niscioli (Approve) 8/09/2026 2:32 PM - 8/09/2026 2:34 PM
(Alan Niscioli) This will also need to go through comms and thereby go through another iteration of changes.
</Comments>
    <Publication xmlns="1b8c0a49-ea58-4147-9e96-16858e840cdc" xsi:nil="true"/>
    <Project_x0020_name xmlns="1b8c0a49-ea58-4147-9e96-16858e840cdc">20</Project_x0020_name>
    <FormData xmlns="http://schemas.microsoft.com/sharepoint/v3">&lt;?xml version="1.0" encoding="utf-8"?&gt;&lt;FormVariables&gt;&lt;Version /&gt;&lt;/FormVariables&gt;</FormData>
    <Group_x0020_leader xmlns="1b8c0a49-ea58-4147-9e96-16858e840cdc">
      <UserInfo>
        <DisplayName>Muhammad Sohail Mazhar</DisplayName>
        <AccountId>671</AccountId>
        <AccountType/>
      </UserInfo>
    </Group_x0020_leader>
    <Project_x0020_leader xmlns="1b8c0a49-ea58-4147-9e96-16858e840cdc">
      <UserInfo>
        <DisplayName>Alan Niscioli</DisplayName>
        <AccountId>365</AccountId>
        <AccountType/>
      </UserInfo>
    </Project_x0020_leader>
    <Author0 xmlns="1b8c0a49-ea58-4147-9e96-16858e840cdc">
      <UserInfo>
        <DisplayName>Alan Niscioli</DisplayName>
        <AccountId>365</AccountId>
        <AccountType/>
      </UserInfo>
    </Author0>
    <TaxKeywordTaxHTField xmlns="661b0c67-b0ee-4f81-958f-4371bca91b09">
      <Terms xmlns="http://schemas.microsoft.com/office/infopath/2007/PartnerControls"/>
    </TaxKeywordTaxHTField>
    <External_x0020_approvals_x0020_obtained_x003f_ xmlns="1b8c0a49-ea58-4147-9e96-16858e840cdc">
      <Value>Yes</Value>
    </External_x0020_approvals_x0020_obtained_x003f_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65D5C7BF2A74408474342A664CEFD7" ma:contentTypeVersion="64" ma:contentTypeDescription="Create a new document." ma:contentTypeScope="" ma:versionID="3133326d17e4f1139683ac7940cbdc34">
  <xsd:schema xmlns:xsd="http://www.w3.org/2001/XMLSchema" xmlns:xs="http://www.w3.org/2001/XMLSchema" xmlns:p="http://schemas.microsoft.com/office/2006/metadata/properties" xmlns:ns1="http://schemas.microsoft.com/sharepoint/v3" xmlns:ns2="1b8c0a49-ea58-4147-9e96-16858e840cdc" xmlns:ns3="661b0c67-b0ee-4f81-958f-4371bca91b09" targetNamespace="http://schemas.microsoft.com/office/2006/metadata/properties" ma:root="true" ma:fieldsID="7a23267d4b7f32b12564e72e1b72c75c" ns1:_="" ns2:_="" ns3:_="">
    <xsd:import namespace="http://schemas.microsoft.com/sharepoint/v3"/>
    <xsd:import namespace="1b8c0a49-ea58-4147-9e96-16858e840cdc"/>
    <xsd:import namespace="661b0c67-b0ee-4f81-958f-4371bca91b09"/>
    <xsd:element name="properties">
      <xsd:complexType>
        <xsd:sequence>
          <xsd:element name="documentManagement">
            <xsd:complexType>
              <xsd:all>
                <xsd:element ref="ns2:Project_x0020_leader" minOccurs="0"/>
                <xsd:element ref="ns2:Team_x0020_leader" minOccurs="0"/>
                <xsd:element ref="ns2:Group_x0020_leader" minOccurs="0"/>
                <xsd:element ref="ns2:Outcome" minOccurs="0"/>
                <xsd:element ref="ns2:Comments" minOccurs="0"/>
                <xsd:element ref="ns2:Submit_x0020_for_x0020_approval" minOccurs="0"/>
                <xsd:element ref="ns2:Author0" minOccurs="0"/>
                <xsd:element ref="ns2:Due_x0020_date" minOccurs="0"/>
                <xsd:element ref="ns2:Publication" minOccurs="0"/>
                <xsd:element ref="ns2:Type_x0020_of_x0020_publication" minOccurs="0"/>
                <xsd:element ref="ns2:Co_x002d_authors" minOccurs="0"/>
                <xsd:element ref="ns2:Project_x0020_name" minOccurs="0"/>
                <xsd:element ref="ns3:TaxCatchAllLabel" minOccurs="0"/>
                <xsd:element ref="ns3:TaxCatchAll" minOccurs="0"/>
                <xsd:element ref="ns3:TaxKeywordTaxHTField" minOccurs="0"/>
                <xsd:element ref="ns2:Project_x0020_name_x003a_Project_x0020_number_x002f_TRM_x0020_number" minOccurs="0"/>
                <xsd:element ref="ns1:FormData" minOccurs="0"/>
                <xsd:element ref="ns3:SharedWithUsers" minOccurs="0"/>
                <xsd:element ref="ns2:External_x0020_approvals_x0020_obtained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ormData" ma:index="25" nillable="true" ma:displayName="Form Data" ma:hidden="true" ma:internalName="FormData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c0a49-ea58-4147-9e96-16858e840cdc" elementFormDefault="qualified">
    <xsd:import namespace="http://schemas.microsoft.com/office/2006/documentManagement/types"/>
    <xsd:import namespace="http://schemas.microsoft.com/office/infopath/2007/PartnerControls"/>
    <xsd:element name="Project_x0020_leader" ma:index="2" nillable="true" ma:displayName="Project leader" ma:list="UserInfo" ma:SharePointGroup="0" ma:internalName="Project_x0020_lead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eam_x0020_leader" ma:index="3" nillable="true" ma:displayName="Team leader" ma:list="UserInfo" ma:SharePointGroup="0" ma:internalName="Team_x0020_lead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Group_x0020_leader" ma:index="4" nillable="true" ma:displayName="Group/Team leader" ma:list="UserInfo" ma:SharePointGroup="0" ma:internalName="Group_x0020_lead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utcome" ma:index="5" nillable="true" ma:displayName="Progress" ma:internalName="Outcome" ma:readOnly="false">
      <xsd:simpleType>
        <xsd:restriction base="dms:Text">
          <xsd:maxLength value="255"/>
        </xsd:restriction>
      </xsd:simpleType>
    </xsd:element>
    <xsd:element name="Comments" ma:index="6" nillable="true" ma:displayName="Comments" ma:internalName="Comments" ma:readOnly="false">
      <xsd:simpleType>
        <xsd:restriction base="dms:Note">
          <xsd:maxLength value="255"/>
        </xsd:restriction>
      </xsd:simpleType>
    </xsd:element>
    <xsd:element name="Submit_x0020_for_x0020_approval" ma:index="7" nillable="true" ma:displayName="Resubmit for approval" ma:default="0" ma:internalName="Submit_x0020_for_x0020_approval" ma:readOnly="false">
      <xsd:simpleType>
        <xsd:restriction base="dms:Boolean"/>
      </xsd:simpleType>
    </xsd:element>
    <xsd:element name="Author0" ma:index="8" nillable="true" ma:displayName="Author" ma:list="UserInfo" ma:SharePointGroup="0" ma:internalName="Author0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ue_x0020_date" ma:index="9" nillable="true" ma:displayName="Due date" ma:format="DateOnly" ma:internalName="Due_x0020_date" ma:readOnly="false">
      <xsd:simpleType>
        <xsd:restriction base="dms:DateTime"/>
      </xsd:simpleType>
    </xsd:element>
    <xsd:element name="Publication" ma:index="10" nillable="true" ma:displayName="Publication" ma:internalName="Publication" ma:readOnly="false">
      <xsd:simpleType>
        <xsd:restriction base="dms:Text">
          <xsd:maxLength value="255"/>
        </xsd:restriction>
      </xsd:simpleType>
    </xsd:element>
    <xsd:element name="Type_x0020_of_x0020_publication" ma:index="11" nillable="true" ma:displayName="Type of output" ma:default="Media article" ma:format="Dropdown" ma:internalName="Type_x0020_of_x0020_publication" ma:readOnly="false">
      <xsd:simpleType>
        <xsd:restriction base="dms:Choice">
          <xsd:enumeration value="Abstract"/>
          <xsd:enumeration value="Information sheet/fact sheet"/>
          <xsd:enumeration value="Journal manuscript"/>
          <xsd:enumeration value="Media article"/>
          <xsd:enumeration value="Newsletter article"/>
          <xsd:enumeration value="Poster"/>
          <xsd:enumeration value="Presentation"/>
          <xsd:enumeration value="Project concept"/>
          <xsd:enumeration value="Project final report"/>
          <xsd:enumeration value="Project milestone report"/>
          <xsd:enumeration value="Project proposal"/>
          <xsd:enumeration value="Social media release"/>
        </xsd:restriction>
      </xsd:simpleType>
    </xsd:element>
    <xsd:element name="Co_x002d_authors" ma:index="12" nillable="true" ma:displayName="Co-authors" ma:list="UserInfo" ma:SharePointGroup="0" ma:internalName="Co_x002d_author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roject_x0020_name" ma:index="13" nillable="true" ma:displayName="Project name" ma:list="{d18ec9f9-c1da-4800-905e-bf137f74e909}" ma:internalName="Project_x0020_name" ma:readOnly="false" ma:showField="Title">
      <xsd:simpleType>
        <xsd:restriction base="dms:Lookup"/>
      </xsd:simpleType>
    </xsd:element>
    <xsd:element name="Project_x0020_name_x003a_Project_x0020_number_x002f_TRM_x0020_number" ma:index="24" nillable="true" ma:displayName="Project name:Project number/TRM number" ma:list="{d18ec9f9-c1da-4800-905e-bf137f74e909}" ma:internalName="Project_x0020_name_x003a_Project_x0020_number_x002f_TRM_x0020_number" ma:readOnly="true" ma:showField="Project_x0020_number_x002f_TRM_x0020_number" ma:web="d6476f99-fc27-4d03-be67-1fab034a0951">
      <xsd:simpleType>
        <xsd:restriction base="dms:Lookup"/>
      </xsd:simpleType>
    </xsd:element>
    <xsd:element name="External_x0020_approvals_x0020_obtained_x003f_" ma:index="28" nillable="true" ma:displayName="External approvals obtained?" ma:default="Yes" ma:internalName="External_x0020_approvals_x0020_obtained_x003f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Yes"/>
                    <xsd:enumeration value="No"/>
                    <xsd:enumeration value="Not applicable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1b0c67-b0ee-4f81-958f-4371bca91b09" elementFormDefault="qualified">
    <xsd:import namespace="http://schemas.microsoft.com/office/2006/documentManagement/types"/>
    <xsd:import namespace="http://schemas.microsoft.com/office/infopath/2007/PartnerControls"/>
    <xsd:element name="TaxCatchAllLabel" ma:index="16" nillable="true" ma:displayName="Taxonomy Catch All Column1" ma:hidden="true" ma:list="{53265fc7-a804-437a-8838-0c9c8a48e989}" ma:internalName="TaxCatchAllLabel" ma:readOnly="true" ma:showField="CatchAllDataLabel" ma:web="661b0c67-b0ee-4f81-958f-4371bca91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2" nillable="true" ma:displayName="Taxonomy Catch All Column" ma:hidden="true" ma:list="{53265fc7-a804-437a-8838-0c9c8a48e989}" ma:internalName="TaxCatchAll" ma:readOnly="false" ma:showField="CatchAllData" ma:web="661b0c67-b0ee-4f81-958f-4371bca91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23" nillable="true" ma:taxonomy="true" ma:internalName="TaxKeywordTaxHTField" ma:taxonomyFieldName="TaxKeyword" ma:displayName="Enterprise Keywords" ma:readOnly="false" ma:fieldId="{23f27201-bee3-471e-b2e7-b64fd8b7ca38}" ma:taxonomyMulti="true" ma:sspId="3d175327-6c8e-4629-9a24-c5915f27c81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SharedWithUsers" ma:index="2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4.xml><?xml version="1.0" encoding="utf-8"?>
<?mso-contentType ?>
<FormTemplates>
  <Display>DocumentLibraryForm</Display>
  <Edit>DocumentLibraryForm</Edit>
  <New>DocumentLibraryForm</New>
  <MobileDisplayFormUrl/>
  <MobileEditFormUrl/>
  <MobileNewFormUrl/>
</FormTemplates>
</file>

<file path=customXml/item5.xml><?xml version="1.0" encoding="utf-8"?>
<?mso-contentType ?>
<FormTemplates xmlns="http://schemas.microsoft.com/sharepoint/v3/contenttype/forms">
  <Display>NFListDisplayForm</Display>
  <Edit>NFListEditForm</Edit>
  <New>NFListEditForm</New>
</FormTemplates>
</file>

<file path=customXml/item6.xml><?xml version="1.0" encoding="utf-8"?>
<?mso-contentType ?>
<FormUrls xmlns="http://schemas.microsoft.com/sharepoint/v3/contenttype/forms/url">
  <MobileDisplay>_layouts/15/NintexForms/Mobile/DispForm.aspx</MobileDisplay>
  <MobileEdit>_layouts/15/NintexForms/Mobile/EditForm.aspx</MobileEdit>
  <MobileNew>_layouts/15/NintexForms/Mobile/NewForm.aspx</MobileNew>
</FormUrls>
</file>

<file path=customXml/itemProps1.xml><?xml version="1.0" encoding="utf-8"?>
<ds:datastoreItem xmlns:ds="http://schemas.openxmlformats.org/officeDocument/2006/customXml" ds:itemID="{91EB0A39-EF96-4452-9AA8-64D724126163}">
  <ds:schemaRefs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661b0c67-b0ee-4f81-958f-4371bca91b09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1b8c0a49-ea58-4147-9e96-16858e840cdc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2C6304B-9DB7-4F4F-B693-6E2B0CC06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b8c0a49-ea58-4147-9e96-16858e840cdc"/>
    <ds:schemaRef ds:uri="661b0c67-b0ee-4f81-958f-4371bca91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25C2D1-4A70-435D-9179-FE2D10978E8F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68729321-5C49-42C1-BB0C-1F817FC78003}">
  <ds:schemaRefs/>
</ds:datastoreItem>
</file>

<file path=customXml/itemProps5.xml><?xml version="1.0" encoding="utf-8"?>
<ds:datastoreItem xmlns:ds="http://schemas.openxmlformats.org/officeDocument/2006/customXml" ds:itemID="{20957108-18EF-4E2F-9D10-8A224644F74E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317FD2D2-1BD5-41DE-8B71-A3ACDD219FFC}">
  <ds:schemaRefs>
    <ds:schemaRef ds:uri="http://schemas.microsoft.com/sharepoint/v3/contenttype/forms/ur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220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Northern Territory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 Identification of Mango Twig Tip Dieback</dc:title>
  <dc:creator>Northern Territory Government</dc:creator>
  <cp:lastModifiedBy>Alan Niscioli</cp:lastModifiedBy>
  <cp:revision>9</cp:revision>
  <dcterms:created xsi:type="dcterms:W3CDTF">2026-09-08T01:14:01Z</dcterms:created>
  <dcterms:modified xsi:type="dcterms:W3CDTF">2026-09-15T01:40:02Z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0x010100DD65D5C7BF2A74408474342A664CEFD7</vt:lpwstr>
  </property>
  <property fmtid="{D5CDD505-2E9C-101B-9397-08002B2CF9AE}" pid="3" name="TaxKeyword">
    <vt:lpwstr/>
  </property>
  <property fmtid="{D5CDD505-2E9C-101B-9397-08002B2CF9AE}" pid="4" name="WorkflowChangePath">
    <vt:lpwstr>1b748f68-2e02-4ff7-b9bc-2a04bd44057f,3;1b748f68-2e02-4ff7-b9bc-2a04bd44057f,3;1b748f68-2e02-4ff7-b9bc-2a04bd44057f,5;1b748f68-2e02-4ff7-b9bc-2a04bd44057f,5;1b748f68-2e02-4ff7-b9bc-2a04bd44057f,7;1b748f68-2e02-4ff7-b9bc-2a04bd44057f,7;</vt:lpwstr>
  </property>
</Properties>
</file>